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70" r:id="rId3"/>
    <p:sldId id="275" r:id="rId4"/>
    <p:sldId id="269" r:id="rId5"/>
    <p:sldId id="271" r:id="rId6"/>
    <p:sldId id="272" r:id="rId7"/>
    <p:sldId id="273" r:id="rId8"/>
    <p:sldId id="274" r:id="rId9"/>
    <p:sldId id="256" r:id="rId10"/>
    <p:sldId id="260" r:id="rId11"/>
    <p:sldId id="276" r:id="rId12"/>
    <p:sldId id="278" r:id="rId13"/>
    <p:sldId id="262" r:id="rId14"/>
    <p:sldId id="257" r:id="rId15"/>
    <p:sldId id="258" r:id="rId16"/>
    <p:sldId id="259" r:id="rId17"/>
    <p:sldId id="277" r:id="rId18"/>
    <p:sldId id="261" r:id="rId19"/>
    <p:sldId id="263" r:id="rId20"/>
    <p:sldId id="264" r:id="rId21"/>
    <p:sldId id="267" r:id="rId22"/>
    <p:sldId id="265" r:id="rId2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0" d="100"/>
          <a:sy n="160" d="100"/>
        </p:scale>
        <p:origin x="-21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angolo rettango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grpSp>
        <p:nvGrpSpPr>
          <p:cNvPr id="2" name="Grup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igura a mano libera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igura a mano libera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igura a mano libera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nettore 1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55AE352-DC6B-49E0-87FD-5CFE3064DAD1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it-IT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A750118-4E7B-4B17-A3F4-3DB9548B763F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5AE352-DC6B-49E0-87FD-5CFE3064DAD1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750118-4E7B-4B17-A3F4-3DB9548B763F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5AE352-DC6B-49E0-87FD-5CFE3064DAD1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750118-4E7B-4B17-A3F4-3DB9548B763F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5AE352-DC6B-49E0-87FD-5CFE3064DAD1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750118-4E7B-4B17-A3F4-3DB9548B763F}" type="slidenum">
              <a:rPr lang="it-IT" smtClean="0"/>
              <a:pPr/>
              <a:t>‹n.›</a:t>
            </a:fld>
            <a:endParaRPr lang="it-IT"/>
          </a:p>
        </p:txBody>
      </p:sp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5AE352-DC6B-49E0-87FD-5CFE3064DAD1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750118-4E7B-4B17-A3F4-3DB9548B763F}" type="slidenum">
              <a:rPr lang="it-IT" smtClean="0"/>
              <a:pPr/>
              <a:t>‹n.›</a:t>
            </a:fld>
            <a:endParaRPr lang="it-IT"/>
          </a:p>
        </p:txBody>
      </p:sp>
      <p:sp>
        <p:nvSpPr>
          <p:cNvPr id="7" name="Gallone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Gallone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5AE352-DC6B-49E0-87FD-5CFE3064DAD1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750118-4E7B-4B17-A3F4-3DB9548B763F}" type="slidenum">
              <a:rPr lang="it-IT" smtClean="0"/>
              <a:pPr/>
              <a:t>‹n.›</a:t>
            </a:fld>
            <a:endParaRPr lang="it-IT"/>
          </a:p>
        </p:txBody>
      </p:sp>
      <p:sp>
        <p:nvSpPr>
          <p:cNvPr id="8" name="Tito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5AE352-DC6B-49E0-87FD-5CFE3064DAD1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750118-4E7B-4B17-A3F4-3DB9548B763F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5AE352-DC6B-49E0-87FD-5CFE3064DAD1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750118-4E7B-4B17-A3F4-3DB9548B763F}" type="slidenum">
              <a:rPr lang="it-IT" smtClean="0"/>
              <a:pPr/>
              <a:t>‹n.›</a:t>
            </a:fld>
            <a:endParaRPr lang="it-IT"/>
          </a:p>
        </p:txBody>
      </p:sp>
      <p:sp>
        <p:nvSpPr>
          <p:cNvPr id="6" name="Tito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5AE352-DC6B-49E0-87FD-5CFE3064DAD1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750118-4E7B-4B17-A3F4-3DB9548B763F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55AE352-DC6B-49E0-87FD-5CFE3064DAD1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750118-4E7B-4B17-A3F4-3DB9548B763F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55AE352-DC6B-49E0-87FD-5CFE3064DAD1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A750118-4E7B-4B17-A3F4-3DB9548B763F}" type="slidenum">
              <a:rPr lang="it-IT" smtClean="0"/>
              <a:pPr/>
              <a:t>‹n.›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igura a mano libera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angolo rettango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nettore 1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Gallone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Gallone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igura a mano libera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igura a mano libera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angolo rettango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nettore 1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55AE352-DC6B-49E0-87FD-5CFE3064DAD1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it-IT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A750118-4E7B-4B17-A3F4-3DB9548B763F}" type="slidenum">
              <a:rPr lang="it-IT" smtClean="0"/>
              <a:pPr/>
              <a:t>‹n.›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eg"/><Relationship Id="rId3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jpeg"/><Relationship Id="rId3" Type="http://schemas.openxmlformats.org/officeDocument/2006/relationships/image" Target="../media/image2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3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3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3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gif"/><Relationship Id="rId3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428728" y="714356"/>
            <a:ext cx="65711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Il peccato di Davide</a:t>
            </a:r>
            <a:endParaRPr lang="it-IT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1000100" y="1928802"/>
            <a:ext cx="721523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dirty="0" smtClean="0"/>
              <a:t>Pietà di me, o Dio, nel tuo amore; </a:t>
            </a:r>
            <a:br>
              <a:rPr lang="it-IT" sz="2000" dirty="0" smtClean="0"/>
            </a:br>
            <a:r>
              <a:rPr lang="it-IT" sz="2000" dirty="0" smtClean="0"/>
              <a:t>nella tua grande misericordia </a:t>
            </a:r>
            <a:br>
              <a:rPr lang="it-IT" sz="2000" dirty="0" smtClean="0"/>
            </a:br>
            <a:r>
              <a:rPr lang="it-IT" sz="2000" dirty="0" smtClean="0"/>
              <a:t>cancella la mia iniquità.</a:t>
            </a:r>
            <a:br>
              <a:rPr lang="it-IT" sz="2000" dirty="0" smtClean="0"/>
            </a:b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Lavami tutto dalla mia colpa,</a:t>
            </a:r>
            <a:br>
              <a:rPr lang="it-IT" sz="2000" dirty="0" smtClean="0"/>
            </a:br>
            <a:r>
              <a:rPr lang="it-IT" sz="2000" dirty="0" smtClean="0"/>
              <a:t>dal mio peccato rendimi puro.</a:t>
            </a:r>
            <a:br>
              <a:rPr lang="it-IT" sz="2000" dirty="0" smtClean="0"/>
            </a:b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Sì, le mie iniquità io le riconosco,</a:t>
            </a:r>
            <a:br>
              <a:rPr lang="it-IT" sz="2000" dirty="0" smtClean="0"/>
            </a:br>
            <a:r>
              <a:rPr lang="it-IT" sz="2000" dirty="0" smtClean="0"/>
              <a:t>il mio peccato mi sta sempre dinanzi.</a:t>
            </a:r>
            <a:br>
              <a:rPr lang="it-IT" sz="2000" dirty="0" smtClean="0"/>
            </a:b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Contro di te, contro te solo ho peccato,</a:t>
            </a:r>
            <a:br>
              <a:rPr lang="it-IT" sz="2000" dirty="0" smtClean="0"/>
            </a:br>
            <a:r>
              <a:rPr lang="it-IT" sz="2000" dirty="0" smtClean="0"/>
              <a:t>quello che è male ai tuoi occhi, io l'ho fatto:</a:t>
            </a:r>
            <a:br>
              <a:rPr lang="it-IT" sz="2000" dirty="0" smtClean="0"/>
            </a:br>
            <a:r>
              <a:rPr lang="it-IT" sz="2000" dirty="0" smtClean="0"/>
              <a:t>così sei giusto nella tua sentenza,</a:t>
            </a:r>
            <a:br>
              <a:rPr lang="it-IT" sz="2000" dirty="0" smtClean="0"/>
            </a:br>
            <a:r>
              <a:rPr lang="it-IT" sz="2000" dirty="0" smtClean="0"/>
              <a:t>sei retto nel tuo giudizio.</a:t>
            </a:r>
            <a:br>
              <a:rPr lang="it-IT" sz="2000" dirty="0" smtClean="0"/>
            </a:br>
            <a:endParaRPr lang="it-IT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lottimista.com/wp-content/uploads/2011/03/Uomo-in-preghie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4429132"/>
            <a:ext cx="2071692" cy="2071692"/>
          </a:xfrm>
          <a:prstGeom prst="rect">
            <a:avLst/>
          </a:prstGeom>
          <a:noFill/>
        </p:spPr>
      </p:pic>
      <p:sp>
        <p:nvSpPr>
          <p:cNvPr id="2" name="Rettangolo 1"/>
          <p:cNvSpPr/>
          <p:nvPr/>
        </p:nvSpPr>
        <p:spPr>
          <a:xfrm>
            <a:off x="1857356" y="714356"/>
            <a:ext cx="3714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600" dirty="0" smtClean="0"/>
              <a:t>"Tu sei quell'uomo! </a:t>
            </a:r>
            <a:endParaRPr lang="it-IT" sz="3600" dirty="0"/>
          </a:p>
        </p:txBody>
      </p:sp>
      <p:sp>
        <p:nvSpPr>
          <p:cNvPr id="3" name="Rettangolo 2"/>
          <p:cNvSpPr/>
          <p:nvPr/>
        </p:nvSpPr>
        <p:spPr>
          <a:xfrm>
            <a:off x="785786" y="5643578"/>
            <a:ext cx="54073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800" b="1" dirty="0" smtClean="0"/>
              <a:t>"Ho peccato contro il Signore!"</a:t>
            </a:r>
            <a:endParaRPr lang="it-IT" sz="2800" dirty="0"/>
          </a:p>
        </p:txBody>
      </p:sp>
      <p:sp>
        <p:nvSpPr>
          <p:cNvPr id="4" name="Rettangolo 3"/>
          <p:cNvSpPr/>
          <p:nvPr/>
        </p:nvSpPr>
        <p:spPr>
          <a:xfrm>
            <a:off x="785786" y="2071678"/>
            <a:ext cx="757242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 smtClean="0">
                <a:latin typeface="Constantia" pitchFamily="18" charset="0"/>
              </a:rPr>
              <a:t>In tutta questa storia angosciante, ( Davide, Betsabea, Uria) non si dice che Davide abbia mai pregato. Non gli è mai venuto in mente di chiedere: </a:t>
            </a:r>
          </a:p>
          <a:p>
            <a:r>
              <a:rPr lang="it-IT" sz="2000" dirty="0" smtClean="0">
                <a:latin typeface="Constantia" pitchFamily="18" charset="0"/>
              </a:rPr>
              <a:t>Signore, aiutami tu a venirne fuori! </a:t>
            </a:r>
          </a:p>
          <a:p>
            <a:r>
              <a:rPr lang="it-IT" sz="2000" dirty="0" smtClean="0">
                <a:latin typeface="Constantia" pitchFamily="18" charset="0"/>
              </a:rPr>
              <a:t>Riteneva che il problema fosse solo suo e che nessuno,</a:t>
            </a:r>
          </a:p>
          <a:p>
            <a:r>
              <a:rPr lang="it-IT" sz="2000" dirty="0" smtClean="0">
                <a:latin typeface="Constantia" pitchFamily="18" charset="0"/>
              </a:rPr>
              <a:t>nemmeno Dio, potesse aiutarlo. </a:t>
            </a:r>
          </a:p>
          <a:p>
            <a:r>
              <a:rPr lang="it-IT" sz="2000" dirty="0" smtClean="0">
                <a:latin typeface="Constantia" pitchFamily="18" charset="0"/>
              </a:rPr>
              <a:t>Davide si era dunque molto allontanato da quello spirito di fede, di umiltà,di abbandono, che era il suo. Probabilmente, anzi, aveva pensato: </a:t>
            </a:r>
          </a:p>
          <a:p>
            <a:r>
              <a:rPr lang="it-IT" sz="2000" dirty="0" smtClean="0">
                <a:latin typeface="Constantia" pitchFamily="18" charset="0"/>
              </a:rPr>
              <a:t>Il Signore mi ha lasciato entrare in questo pasticcio, non è più con me.</a:t>
            </a:r>
            <a:endParaRPr lang="it-IT" sz="2000" dirty="0">
              <a:latin typeface="Constantia" pitchFamily="18" charset="0"/>
            </a:endParaRPr>
          </a:p>
        </p:txBody>
      </p:sp>
      <p:pic>
        <p:nvPicPr>
          <p:cNvPr id="6" name="Picture 4" descr="http://us.cdn4.123rf.com/168nwm/krisdog/krisdog1101/krisdog110100021/8600682-un-39-illustrazione-a-colori-di-una-mano-umana-con-il-dito-puntato-o-gesti-verso-di-vo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857232"/>
            <a:ext cx="928694" cy="884471"/>
          </a:xfrm>
          <a:prstGeom prst="rect">
            <a:avLst/>
          </a:prstGeom>
          <a:noFill/>
        </p:spPr>
      </p:pic>
      <p:sp>
        <p:nvSpPr>
          <p:cNvPr id="7" name="Rettangolo 6"/>
          <p:cNvSpPr/>
          <p:nvPr/>
        </p:nvSpPr>
        <p:spPr>
          <a:xfrm>
            <a:off x="4572000" y="35716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i="1" dirty="0" smtClean="0">
                <a:solidFill>
                  <a:schemeClr val="tx2">
                    <a:lumMod val="50000"/>
                  </a:schemeClr>
                </a:solidFill>
              </a:rPr>
              <a:t>Uno spirito contrito è sacrificio a Dio;</a:t>
            </a:r>
            <a:br>
              <a:rPr lang="it-IT" i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it-IT" i="1" dirty="0" smtClean="0">
                <a:solidFill>
                  <a:schemeClr val="tx2">
                    <a:lumMod val="50000"/>
                  </a:schemeClr>
                </a:solidFill>
              </a:rPr>
              <a:t>un cuore contrito e affranto tu, o Dio, non disprezzi.</a:t>
            </a:r>
            <a:br>
              <a:rPr lang="it-IT" i="1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it-IT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3" descr="C:\Documents and Settings\User\Desktop\immagini utili\2 - michel angelo record - galer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322" y="1268024"/>
            <a:ext cx="6786578" cy="5089934"/>
          </a:xfrm>
          <a:prstGeom prst="rect">
            <a:avLst/>
          </a:prstGeom>
          <a:noFill/>
        </p:spPr>
      </p:pic>
      <p:sp>
        <p:nvSpPr>
          <p:cNvPr id="4" name="Rettangolo 3"/>
          <p:cNvSpPr/>
          <p:nvPr/>
        </p:nvSpPr>
        <p:spPr>
          <a:xfrm>
            <a:off x="2143108" y="357166"/>
            <a:ext cx="50815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Davide e </a:t>
            </a:r>
            <a:r>
              <a:rPr lang="it-IT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Natan</a:t>
            </a:r>
            <a:endParaRPr lang="it-IT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714348" y="2274838"/>
            <a:ext cx="74295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 smtClean="0"/>
              <a:t>Dio riprende il filo della storia: "Il Signore mandò il profeta </a:t>
            </a:r>
            <a:r>
              <a:rPr lang="it-IT" sz="2000" dirty="0" err="1" smtClean="0"/>
              <a:t>Natan</a:t>
            </a:r>
            <a:r>
              <a:rPr lang="it-IT" sz="2000" dirty="0" smtClean="0"/>
              <a:t> da Davide" (</a:t>
            </a:r>
            <a:r>
              <a:rPr lang="it-IT" sz="2000" i="1" dirty="0" smtClean="0"/>
              <a:t>v. 1). </a:t>
            </a:r>
          </a:p>
          <a:p>
            <a:r>
              <a:rPr lang="it-IT" sz="2000" i="1" dirty="0" smtClean="0"/>
              <a:t>Se non </a:t>
            </a:r>
            <a:r>
              <a:rPr lang="it-IT" sz="2000" dirty="0" smtClean="0"/>
              <a:t>l'avesse mandato, Davide sarebbe rimasto per tutta la vita nella convinzione di aver scelto la sola via possibile. </a:t>
            </a:r>
          </a:p>
          <a:p>
            <a:r>
              <a:rPr lang="it-IT" sz="2000" dirty="0" smtClean="0"/>
              <a:t>Il Signore però vuole l'ordine, la pace, la verità, secondo le parole del Salmo: "Tu ami la verità nel profondo dell'essere". </a:t>
            </a:r>
          </a:p>
        </p:txBody>
      </p:sp>
      <p:sp>
        <p:nvSpPr>
          <p:cNvPr id="3" name="Rettangolo 2"/>
          <p:cNvSpPr/>
          <p:nvPr/>
        </p:nvSpPr>
        <p:spPr>
          <a:xfrm>
            <a:off x="1571604" y="1285860"/>
            <a:ext cx="40979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it-IT" sz="3600" dirty="0" smtClean="0">
                <a:solidFill>
                  <a:prstClr val="white"/>
                </a:solidFill>
              </a:rPr>
              <a:t>"Tu sei quell'uomo! </a:t>
            </a:r>
            <a:endParaRPr lang="it-IT" sz="3600" dirty="0">
              <a:solidFill>
                <a:prstClr val="white"/>
              </a:solidFill>
            </a:endParaRPr>
          </a:p>
        </p:txBody>
      </p:sp>
      <p:pic>
        <p:nvPicPr>
          <p:cNvPr id="4" name="Picture 4" descr="http://us.cdn4.123rf.com/168nwm/krisdog/krisdog1101/krisdog110100021/8600682-un-39-illustrazione-a-colori-di-una-mano-umana-con-il-dito-puntato-o-gesti-verso-di-vo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612301"/>
            <a:ext cx="857256" cy="8164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714348" y="928670"/>
            <a:ext cx="40979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it-IT" sz="3600" dirty="0" smtClean="0">
                <a:solidFill>
                  <a:prstClr val="white"/>
                </a:solidFill>
              </a:rPr>
              <a:t>"Tu sei quell'uomo! </a:t>
            </a:r>
            <a:endParaRPr lang="it-IT" sz="3600" dirty="0">
              <a:solidFill>
                <a:prstClr val="white"/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1643042" y="2714620"/>
            <a:ext cx="592933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b="1" dirty="0" smtClean="0"/>
              <a:t>Che cosa dirà </a:t>
            </a:r>
            <a:r>
              <a:rPr lang="it-IT" sz="2000" b="1" dirty="0" err="1" smtClean="0"/>
              <a:t>Natan</a:t>
            </a:r>
            <a:r>
              <a:rPr lang="it-IT" sz="2000" b="1" dirty="0" smtClean="0"/>
              <a:t>? </a:t>
            </a:r>
          </a:p>
          <a:p>
            <a:r>
              <a:rPr lang="it-IT" sz="2000" b="1" dirty="0" smtClean="0"/>
              <a:t>Avrà il coraggio di parlare?</a:t>
            </a:r>
          </a:p>
          <a:p>
            <a:r>
              <a:rPr lang="it-IT" sz="2000" b="1" dirty="0" smtClean="0"/>
              <a:t>Sappiamo per esperienza come è difficile dover affrontare certe situazioni e come spesso ci manca il</a:t>
            </a:r>
          </a:p>
          <a:p>
            <a:r>
              <a:rPr lang="it-IT" sz="2000" b="1" dirty="0" smtClean="0"/>
              <a:t>coraggio della verità. </a:t>
            </a:r>
          </a:p>
          <a:p>
            <a:endParaRPr lang="it-IT" sz="2000" b="1" dirty="0" smtClean="0"/>
          </a:p>
          <a:p>
            <a:pPr algn="ctr"/>
            <a:r>
              <a:rPr lang="it-IT" sz="2000" b="1" dirty="0" smtClean="0"/>
              <a:t>"Tu sei quell'uomo!". </a:t>
            </a:r>
          </a:p>
          <a:p>
            <a:pPr algn="ctr"/>
            <a:endParaRPr lang="it-IT" sz="2000" b="1" dirty="0" smtClean="0"/>
          </a:p>
          <a:p>
            <a:r>
              <a:rPr lang="it-IT" sz="2000" b="1" dirty="0" smtClean="0"/>
              <a:t>Davide è colpito fortemente e confessa a </a:t>
            </a:r>
            <a:r>
              <a:rPr lang="it-IT" sz="2000" b="1" dirty="0" err="1" smtClean="0"/>
              <a:t>Natan</a:t>
            </a:r>
            <a:r>
              <a:rPr lang="it-IT" sz="2000" b="1" dirty="0" smtClean="0"/>
              <a:t> che gli ha annunciato il castigo di Dio: </a:t>
            </a:r>
          </a:p>
          <a:p>
            <a:r>
              <a:rPr lang="it-IT" sz="2000" b="1" dirty="0" smtClean="0"/>
              <a:t>"Ho peccato contro il Signore!".</a:t>
            </a:r>
            <a:endParaRPr lang="it-IT" sz="2000" dirty="0"/>
          </a:p>
        </p:txBody>
      </p:sp>
      <p:pic>
        <p:nvPicPr>
          <p:cNvPr id="4098" name="Picture 2" descr="http://1.bp.blogspot.com/_6Uxmjdjrvp8/SlZruycNRjI/AAAAAAAAEng/y_CimcLCwhs/s400/Dibuj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357166"/>
            <a:ext cx="3810000" cy="2533651"/>
          </a:xfrm>
          <a:prstGeom prst="rect">
            <a:avLst/>
          </a:prstGeom>
          <a:noFill/>
        </p:spPr>
      </p:pic>
      <p:pic>
        <p:nvPicPr>
          <p:cNvPr id="4100" name="Picture 4" descr="http://us.cdn4.123rf.com/168nwm/krisdog/krisdog1101/krisdog110100021/8600682-un-39-illustrazione-a-colori-di-una-mano-umana-con-il-dito-puntato-o-gesti-verso-di-vo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2214554"/>
            <a:ext cx="857256" cy="8164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Gregge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214290"/>
            <a:ext cx="3784058" cy="2841125"/>
          </a:xfrm>
          <a:prstGeom prst="rect">
            <a:avLst/>
          </a:prstGeom>
        </p:spPr>
      </p:pic>
      <p:sp>
        <p:nvSpPr>
          <p:cNvPr id="2" name="Rettangolo 1"/>
          <p:cNvSpPr/>
          <p:nvPr/>
        </p:nvSpPr>
        <p:spPr>
          <a:xfrm>
            <a:off x="683568" y="3212976"/>
            <a:ext cx="78581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i="1" dirty="0"/>
              <a:t>"Vi erano due uomini nella stessa città, uno ricco e l'altro povero. Il ricco aveva bestiame minuto e grosso in gran numero; ma il povero non aveva nulla, se non una sola pecorella piccina che egli aveva comprata e allevata; essa gli era cresciuta in casa insieme con i figli, mangiando il pane di lui, bevendo alla sua coppa e dormendo sul suo seno; era per lui come una figlia. Un ospite di passaggio arrivò dall'uomo ricco e questi, risparmiando di prendere dal suo bestiame minuto e grosso, per preparare una vivanda al viaggiatore che era capitato da lui portò via la pecora di quell'uomo povero e ne preparò una vivanda per l'ospite venuto da lui".</a:t>
            </a:r>
            <a:r>
              <a:rPr lang="it-IT" baseline="30000" dirty="0"/>
              <a:t>12</a:t>
            </a:r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falhas-davi0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554" y="2285992"/>
            <a:ext cx="5353080" cy="4014810"/>
          </a:xfrm>
          <a:prstGeom prst="rect">
            <a:avLst/>
          </a:prstGeom>
        </p:spPr>
      </p:pic>
      <p:sp>
        <p:nvSpPr>
          <p:cNvPr id="2" name="Rettangolo 1"/>
          <p:cNvSpPr/>
          <p:nvPr/>
        </p:nvSpPr>
        <p:spPr>
          <a:xfrm>
            <a:off x="500034" y="571480"/>
            <a:ext cx="792961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/>
              <a:t>A sentire tutto ciò il cuore di Davide si risvegliò e andò su tutte le furie: «Per la vita del Signore, chi ha fatto questo merita la morte. Pagherà quattro volte il valore della pecora, per aver fatto una tal cosa e non aver avuto pietà.» </a:t>
            </a:r>
            <a:endParaRPr lang="it-IT" sz="2000" dirty="0" smtClean="0"/>
          </a:p>
          <a:p>
            <a:r>
              <a:rPr lang="it-IT" sz="2000" dirty="0" smtClean="0"/>
              <a:t>E </a:t>
            </a:r>
            <a:r>
              <a:rPr lang="it-IT" sz="2000" dirty="0"/>
              <a:t>Dio lo prese in </a:t>
            </a:r>
            <a:endParaRPr lang="it-IT" sz="2000" dirty="0" smtClean="0"/>
          </a:p>
          <a:p>
            <a:r>
              <a:rPr lang="it-IT" sz="2000" dirty="0" err="1" smtClean="0"/>
              <a:t>parola</a:t>
            </a:r>
            <a:r>
              <a:rPr lang="it-IT" sz="2000" dirty="0" err="1"/>
              <a:t>…</a:t>
            </a:r>
            <a:r>
              <a:rPr lang="it-IT" sz="2000" dirty="0"/>
              <a:t> </a:t>
            </a:r>
            <a:endParaRPr lang="it-IT" sz="2000" dirty="0" smtClean="0"/>
          </a:p>
          <a:p>
            <a:endParaRPr lang="it-IT" sz="2000" dirty="0" smtClean="0"/>
          </a:p>
          <a:p>
            <a:r>
              <a:rPr lang="it-IT" sz="2000" dirty="0" err="1" smtClean="0"/>
              <a:t>Natan</a:t>
            </a:r>
            <a:r>
              <a:rPr lang="it-IT" sz="2000" dirty="0" smtClean="0"/>
              <a:t> </a:t>
            </a:r>
            <a:r>
              <a:rPr lang="it-IT" sz="2000" dirty="0"/>
              <a:t>gli disse: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hqdefaul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14678" y="2928934"/>
            <a:ext cx="4572000" cy="3429000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428596" y="785794"/>
            <a:ext cx="84296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i="1" dirty="0" smtClean="0"/>
              <a:t>"Tu sei quell'uomo! Così dice il Signore, Dio d'Israele: </a:t>
            </a:r>
            <a:r>
              <a:rPr lang="it-IT" sz="2000" b="1" i="1" dirty="0" smtClean="0"/>
              <a:t>Io ti ho unto re d'Israele e ti ho liberato dalle mani di Saul, ti ho dato la casa del tuo padrone e ho messo nelle tue braccia le donne del tuo padrone, ti ho dato la casa di Israele e di Giuda e, se questo fosse troppo poco, io vi avrei aggiunto anche altro. Perché dunque hai disprezzato la parola del Signore, facendo ciò che è male ai suoi occhi?</a:t>
            </a:r>
            <a:r>
              <a:rPr lang="it-IT" sz="2000" i="1" dirty="0" smtClean="0"/>
              <a:t> </a:t>
            </a:r>
            <a:endParaRPr lang="it-IT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6 - michel angelo record - galeria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2924944"/>
            <a:ext cx="4293480" cy="3220110"/>
          </a:xfrm>
          <a:prstGeom prst="rect">
            <a:avLst/>
          </a:prstGeom>
        </p:spPr>
      </p:pic>
      <p:sp>
        <p:nvSpPr>
          <p:cNvPr id="2" name="Rettangolo 1"/>
          <p:cNvSpPr/>
          <p:nvPr/>
        </p:nvSpPr>
        <p:spPr>
          <a:xfrm>
            <a:off x="467544" y="332656"/>
            <a:ext cx="821537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i="1" dirty="0" smtClean="0"/>
              <a:t>Tu hai colpito di spada Uria l'Hittita, hai preso in moglie la moglie sua e lo hai ucciso con la spada degli Ammoniti. Ebbene, la spada non si allontanerà mai dalla tua casa, poiché tu mi hai disprezzato e hai preso in moglie la moglie di Uria l'Hittita. Così dice il Signore: Ecco io sto per suscitare contro di te la sventura dalla tua stessa casa; prenderò le tue mogli sotto i tuoi occhi per darle a un tuo parente stretto, che si unirà a loro alla luce di questo sole; poiché tu l'hai fatto in segreto, ma io farò questo davanti a tutto Israele e alla luce del sole".</a:t>
            </a:r>
            <a:r>
              <a:rPr lang="it-IT" baseline="30000" dirty="0" smtClean="0"/>
              <a:t>13</a:t>
            </a:r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1.bp.blogspot.com/_FJ-Lju1k1ic/TQP7SgM1o7I/AAAAAAAADkQ/eZc1PqmEHYk/s1600/UOMO%2BIN%2BPREGHIERA%2B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500042"/>
            <a:ext cx="3810000" cy="2524126"/>
          </a:xfrm>
          <a:prstGeom prst="rect">
            <a:avLst/>
          </a:prstGeom>
          <a:noFill/>
        </p:spPr>
      </p:pic>
      <p:sp>
        <p:nvSpPr>
          <p:cNvPr id="2" name="Rettangolo 1"/>
          <p:cNvSpPr/>
          <p:nvPr/>
        </p:nvSpPr>
        <p:spPr>
          <a:xfrm>
            <a:off x="755576" y="2996952"/>
            <a:ext cx="742953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dirty="0" smtClean="0"/>
          </a:p>
          <a:p>
            <a:r>
              <a:rPr lang="it-IT" dirty="0" smtClean="0"/>
              <a:t>La narrazione  della parabola è semplice, un po' ingenua, perché descrive una situazione estrema. </a:t>
            </a:r>
          </a:p>
          <a:p>
            <a:r>
              <a:rPr lang="it-IT" dirty="0" smtClean="0"/>
              <a:t>Davide ritorna se stesso. Dio lo libera facendo presa, nella sua infinita bontà e finezza psicologica, sui suoi sentimenti migliori:</a:t>
            </a:r>
          </a:p>
          <a:p>
            <a:r>
              <a:rPr lang="it-IT" dirty="0" smtClean="0"/>
              <a:t>la lealtà, il bisogno di difendere la giustizia. </a:t>
            </a:r>
          </a:p>
          <a:p>
            <a:r>
              <a:rPr lang="it-IT" dirty="0" smtClean="0"/>
              <a:t>Non viene rimproverato, come faremmo noi in un caso del genere. </a:t>
            </a:r>
          </a:p>
          <a:p>
            <a:r>
              <a:rPr lang="it-IT" dirty="0" smtClean="0"/>
              <a:t>Se </a:t>
            </a:r>
            <a:r>
              <a:rPr lang="it-IT" dirty="0" err="1" smtClean="0"/>
              <a:t>Natan</a:t>
            </a:r>
            <a:r>
              <a:rPr lang="it-IT" dirty="0" smtClean="0"/>
              <a:t> l'avesse accusato probabilmente avrebbe trovato delle</a:t>
            </a:r>
          </a:p>
          <a:p>
            <a:r>
              <a:rPr lang="it-IT" dirty="0" smtClean="0"/>
              <a:t>giustificazioni. L'appello non è rivolto al Davide peccatore, bensì al Davide giusto, leale, e per questo riesce.</a:t>
            </a:r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otrinuovi.it/wp-content/uploads/2012/12/Il-ritorno-del-figliol-prodigo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916832"/>
            <a:ext cx="3810000" cy="3457576"/>
          </a:xfrm>
          <a:prstGeom prst="rect">
            <a:avLst/>
          </a:prstGeom>
          <a:noFill/>
        </p:spPr>
      </p:pic>
      <p:sp>
        <p:nvSpPr>
          <p:cNvPr id="2" name="Rettangolo 1"/>
          <p:cNvSpPr/>
          <p:nvPr/>
        </p:nvSpPr>
        <p:spPr>
          <a:xfrm>
            <a:off x="539552" y="3284984"/>
            <a:ext cx="464917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dirty="0" smtClean="0"/>
              <a:t>Ora Davide riprende tutta la sua statura spirituale, esce dall'incubo terribile e ritrova quella che sarebbe stata la via di uscita più semplice, più ovvia: rinunciare alla dignità per affermare il supremo valore di Dio. </a:t>
            </a:r>
          </a:p>
          <a:p>
            <a:r>
              <a:rPr lang="it-IT" sz="1400" dirty="0" smtClean="0"/>
              <a:t>Avendo voluto difendere il privilegio di re è entrato in una serie di menzogne, di infedeltà fino all'omicidio. </a:t>
            </a:r>
          </a:p>
          <a:p>
            <a:r>
              <a:rPr lang="it-IT" sz="1400" dirty="0" smtClean="0"/>
              <a:t>La sua ammissione nasce da un cuore umiliato e sincero e </a:t>
            </a:r>
            <a:r>
              <a:rPr lang="it-IT" sz="1400" dirty="0" err="1" smtClean="0"/>
              <a:t>Natan</a:t>
            </a:r>
            <a:r>
              <a:rPr lang="it-IT" sz="1400" dirty="0" smtClean="0"/>
              <a:t> gli dice che il Signore lo perdona, risparmiandogli la morte.</a:t>
            </a:r>
            <a:endParaRPr lang="it-IT" sz="1400" dirty="0"/>
          </a:p>
        </p:txBody>
      </p:sp>
      <p:sp>
        <p:nvSpPr>
          <p:cNvPr id="3" name="Rettangolo 2"/>
          <p:cNvSpPr/>
          <p:nvPr/>
        </p:nvSpPr>
        <p:spPr>
          <a:xfrm>
            <a:off x="3779912" y="188640"/>
            <a:ext cx="507209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i="1" dirty="0" smtClean="0">
                <a:solidFill>
                  <a:schemeClr val="tx2">
                    <a:lumMod val="50000"/>
                  </a:schemeClr>
                </a:solidFill>
              </a:rPr>
              <a:t>Liberami dal sangue, o Dio, </a:t>
            </a:r>
            <a:r>
              <a:rPr lang="it-IT" i="1" dirty="0" err="1" smtClean="0">
                <a:solidFill>
                  <a:schemeClr val="tx2">
                    <a:lumMod val="50000"/>
                  </a:schemeClr>
                </a:solidFill>
              </a:rPr>
              <a:t>Dio</a:t>
            </a:r>
            <a:r>
              <a:rPr lang="it-IT" i="1" dirty="0" smtClean="0">
                <a:solidFill>
                  <a:schemeClr val="tx2">
                    <a:lumMod val="50000"/>
                  </a:schemeClr>
                </a:solidFill>
              </a:rPr>
              <a:t> mia salvezza:</a:t>
            </a:r>
            <a:br>
              <a:rPr lang="it-IT" i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it-IT" i="1" dirty="0" smtClean="0">
                <a:solidFill>
                  <a:schemeClr val="tx2">
                    <a:lumMod val="50000"/>
                  </a:schemeClr>
                </a:solidFill>
              </a:rPr>
              <a:t>la mia lingua esalterà la tua giustizia.</a:t>
            </a:r>
            <a:br>
              <a:rPr lang="it-IT" i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it-IT" i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it-IT" i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it-IT" i="1" dirty="0" smtClean="0">
                <a:solidFill>
                  <a:schemeClr val="tx2">
                    <a:lumMod val="50000"/>
                  </a:schemeClr>
                </a:solidFill>
              </a:rPr>
              <a:t>Signore, apri le mie labbra</a:t>
            </a:r>
            <a:br>
              <a:rPr lang="it-IT" i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it-IT" i="1" dirty="0" smtClean="0">
                <a:solidFill>
                  <a:schemeClr val="tx2">
                    <a:lumMod val="50000"/>
                  </a:schemeClr>
                </a:solidFill>
              </a:rPr>
              <a:t>e la mia bocca proclami la tua lode.</a:t>
            </a:r>
            <a:endParaRPr lang="it-IT" i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1268" name="Picture 4" descr="http://4.bp.blogspot.com/-aHbY0wnBGi8/T_GpUamhpaI/AAAAAAAAATk/30Sw4vbS1B4/s1600/figliol-prodig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1196752"/>
            <a:ext cx="1428760" cy="1942874"/>
          </a:xfrm>
          <a:prstGeom prst="rect">
            <a:avLst/>
          </a:prstGeom>
          <a:noFill/>
        </p:spPr>
      </p:pic>
      <p:pic>
        <p:nvPicPr>
          <p:cNvPr id="11270" name="Picture 6" descr="http://www.stpauls.it/dome98/4398do/images/4398do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428604"/>
            <a:ext cx="1430891" cy="20192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642910" y="1357298"/>
            <a:ext cx="785818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dirty="0" smtClean="0"/>
          </a:p>
          <a:p>
            <a:r>
              <a:rPr lang="it-IT" sz="2000" dirty="0" smtClean="0"/>
              <a:t>Il cap. 11 del secondo libro di Samuele descrive la storia di un processo nel quale, attraverso piccole circostanze insignificanti, l'eroe Davide diventa sleale, infedele, traditore. </a:t>
            </a:r>
          </a:p>
          <a:p>
            <a:r>
              <a:rPr lang="it-IT" sz="2000" dirty="0" smtClean="0"/>
              <a:t>Se qualcuno gli avesse detto, nel giorno in cui era andato a passeggiare sulla terrazza: "Guarda che ucciderai il tuo miglior amico, l'uomo che ti è più fedele di ogni altro"; avrebbe certamente risposto: "Questo non potrà accadere!“</a:t>
            </a:r>
          </a:p>
          <a:p>
            <a:endParaRPr lang="it-IT" dirty="0"/>
          </a:p>
        </p:txBody>
      </p:sp>
      <p:sp>
        <p:nvSpPr>
          <p:cNvPr id="3" name="Rettangolo 2"/>
          <p:cNvSpPr/>
          <p:nvPr/>
        </p:nvSpPr>
        <p:spPr>
          <a:xfrm>
            <a:off x="4143372" y="42860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b="1" i="1" dirty="0" smtClean="0">
                <a:solidFill>
                  <a:schemeClr val="tx2">
                    <a:lumMod val="50000"/>
                  </a:schemeClr>
                </a:solidFill>
              </a:rPr>
              <a:t>Ecco, nella colpa io sono nato,</a:t>
            </a:r>
            <a:br>
              <a:rPr lang="it-IT" b="1" i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it-IT" b="1" i="1" dirty="0" smtClean="0">
                <a:solidFill>
                  <a:schemeClr val="tx2">
                    <a:lumMod val="50000"/>
                  </a:schemeClr>
                </a:solidFill>
              </a:rPr>
              <a:t>nel peccato mi ha concepito mia madre.</a:t>
            </a:r>
            <a:endParaRPr lang="it-IT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8434" name="Picture 2" descr="http://2.bp.blogspot.com/-yvsBj5pqCnY/T-8tMD-oi5I/AAAAAAAABU4/gHF0ZHy67l4/s320/papiro+bibbi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3857628"/>
            <a:ext cx="3048000" cy="20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http://www.paoline.it/upload/immagini/rimani-con-noi_rupni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404664"/>
            <a:ext cx="1947251" cy="2414593"/>
          </a:xfrm>
          <a:prstGeom prst="rect">
            <a:avLst/>
          </a:prstGeom>
          <a:noFill/>
        </p:spPr>
      </p:pic>
      <p:pic>
        <p:nvPicPr>
          <p:cNvPr id="10246" name="Picture 6" descr="http://labellanotizia.files.wordpress.com/2012/01/conversione_rupnik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286124"/>
            <a:ext cx="4095750" cy="3095625"/>
          </a:xfrm>
          <a:prstGeom prst="rect">
            <a:avLst/>
          </a:prstGeom>
          <a:noFill/>
        </p:spPr>
      </p:pic>
      <p:sp>
        <p:nvSpPr>
          <p:cNvPr id="2" name="Rettangolo 1"/>
          <p:cNvSpPr/>
          <p:nvPr/>
        </p:nvSpPr>
        <p:spPr>
          <a:xfrm>
            <a:off x="251520" y="188640"/>
            <a:ext cx="678661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800" b="1" dirty="0" smtClean="0">
                <a:solidFill>
                  <a:srgbClr val="C00000"/>
                </a:solidFill>
              </a:rPr>
              <a:t>Riconoscersi in Davide </a:t>
            </a:r>
            <a:r>
              <a:rPr lang="it-IT" sz="2800" b="1" dirty="0" err="1" smtClean="0">
                <a:solidFill>
                  <a:srgbClr val="C00000"/>
                </a:solidFill>
              </a:rPr>
              <a:t>……</a:t>
            </a:r>
            <a:r>
              <a:rPr lang="it-IT" sz="2800" b="1" dirty="0" smtClean="0">
                <a:solidFill>
                  <a:srgbClr val="C00000"/>
                </a:solidFill>
              </a:rPr>
              <a:t> </a:t>
            </a:r>
            <a:endParaRPr lang="it-IT" sz="1400" b="1" dirty="0" smtClean="0">
              <a:solidFill>
                <a:srgbClr val="C00000"/>
              </a:solidFill>
            </a:endParaRPr>
          </a:p>
          <a:p>
            <a:endParaRPr lang="it-IT" sz="1400" dirty="0" smtClean="0"/>
          </a:p>
          <a:p>
            <a:r>
              <a:rPr lang="it-IT" sz="2000" dirty="0" smtClean="0"/>
              <a:t>Questa storia piena di saggezza non è lontana da noi perché Davide è un grande modello per tutti i tempi.</a:t>
            </a:r>
          </a:p>
          <a:p>
            <a:r>
              <a:rPr lang="it-IT" sz="2000" dirty="0" smtClean="0"/>
              <a:t>Ci insegna come da piccole disattenzioni l'uomo entra in gravi difficoltà, e se non tiene lo sguardo fisso in Dio cade in errori sempre più grandi per coprire i precedenti. </a:t>
            </a:r>
          </a:p>
          <a:p>
            <a:endParaRPr lang="it-IT" b="1" dirty="0" smtClean="0">
              <a:solidFill>
                <a:schemeClr val="bg1"/>
              </a:solidFill>
            </a:endParaRPr>
          </a:p>
        </p:txBody>
      </p:sp>
      <p:pic>
        <p:nvPicPr>
          <p:cNvPr id="10242" name="Picture 2" descr="http://t3.gstatic.com/images?q=tbn:ANd9GcTdi3npqfmHYfcHo3JiHLNSqfMLFAtdwaPhq035s5bGUgDcEXQTj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821159">
            <a:off x="5434006" y="3674515"/>
            <a:ext cx="2943842" cy="22050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500034" y="785794"/>
            <a:ext cx="80724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solidFill>
                  <a:srgbClr val="C00000"/>
                </a:solidFill>
              </a:rPr>
              <a:t>Se non hai potuto fare a meno </a:t>
            </a:r>
            <a:r>
              <a:rPr lang="it-IT" sz="2400" b="1" dirty="0" smtClean="0">
                <a:solidFill>
                  <a:srgbClr val="C00000"/>
                </a:solidFill>
              </a:rPr>
              <a:t>del peccato</a:t>
            </a:r>
            <a:r>
              <a:rPr lang="it-IT" sz="2400" dirty="0" smtClean="0">
                <a:solidFill>
                  <a:srgbClr val="C00000"/>
                </a:solidFill>
              </a:rPr>
              <a:t>, </a:t>
            </a:r>
          </a:p>
          <a:p>
            <a:pPr algn="ctr"/>
            <a:r>
              <a:rPr lang="it-IT" sz="2400" dirty="0" smtClean="0">
                <a:solidFill>
                  <a:srgbClr val="C00000"/>
                </a:solidFill>
              </a:rPr>
              <a:t>non vietarti la speranza del perdono.</a:t>
            </a:r>
            <a:endParaRPr lang="it-IT" sz="2400" dirty="0">
              <a:solidFill>
                <a:srgbClr val="C00000"/>
              </a:solidFill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214414" y="2000240"/>
            <a:ext cx="457200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i="1" dirty="0" smtClean="0">
                <a:solidFill>
                  <a:schemeClr val="tx2">
                    <a:lumMod val="50000"/>
                  </a:schemeClr>
                </a:solidFill>
              </a:rPr>
              <a:t>Crea in me, o Dio, un cuore puro,</a:t>
            </a:r>
            <a:br>
              <a:rPr lang="it-IT" sz="2000" i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it-IT" sz="2000" i="1" dirty="0" smtClean="0">
                <a:solidFill>
                  <a:schemeClr val="tx2">
                    <a:lumMod val="50000"/>
                  </a:schemeClr>
                </a:solidFill>
              </a:rPr>
              <a:t>rinnova in me uno spirito saldo.</a:t>
            </a:r>
            <a:br>
              <a:rPr lang="it-IT" sz="2000" i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it-IT" sz="2000" i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it-IT" sz="2000" i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it-IT" sz="2000" i="1" dirty="0" smtClean="0">
                <a:solidFill>
                  <a:schemeClr val="tx2">
                    <a:lumMod val="50000"/>
                  </a:schemeClr>
                </a:solidFill>
              </a:rPr>
              <a:t>Non scacciarmi dalla tua presenza</a:t>
            </a:r>
            <a:br>
              <a:rPr lang="it-IT" sz="2000" i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it-IT" sz="2000" i="1" dirty="0" smtClean="0">
                <a:solidFill>
                  <a:schemeClr val="tx2">
                    <a:lumMod val="50000"/>
                  </a:schemeClr>
                </a:solidFill>
              </a:rPr>
              <a:t>e non privarmi del tuo santo spirito.</a:t>
            </a:r>
            <a:br>
              <a:rPr lang="it-IT" sz="2000" i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it-IT" sz="2000" i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it-IT" sz="2000" i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it-IT" sz="2000" i="1" dirty="0" smtClean="0">
                <a:solidFill>
                  <a:schemeClr val="tx2">
                    <a:lumMod val="50000"/>
                  </a:schemeClr>
                </a:solidFill>
              </a:rPr>
              <a:t>Rendimi la gioia della tua salvezza,</a:t>
            </a:r>
            <a:br>
              <a:rPr lang="it-IT" sz="2000" i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it-IT" sz="2000" i="1" dirty="0" smtClean="0">
                <a:solidFill>
                  <a:schemeClr val="tx2">
                    <a:lumMod val="50000"/>
                  </a:schemeClr>
                </a:solidFill>
              </a:rPr>
              <a:t>sostienimi con uno spirito generoso.</a:t>
            </a:r>
          </a:p>
          <a:p>
            <a:endParaRPr lang="it-IT" sz="2000" i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it-IT" sz="2000" i="1" dirty="0" smtClean="0">
                <a:solidFill>
                  <a:schemeClr val="tx2">
                    <a:lumMod val="50000"/>
                  </a:schemeClr>
                </a:solidFill>
              </a:rPr>
              <a:t>Fammi sentire gioia e letizia:</a:t>
            </a:r>
            <a:br>
              <a:rPr lang="it-IT" sz="2000" i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it-IT" sz="2000" i="1" dirty="0" smtClean="0">
                <a:solidFill>
                  <a:schemeClr val="tx2">
                    <a:lumMod val="50000"/>
                  </a:schemeClr>
                </a:solidFill>
              </a:rPr>
              <a:t>esulteranno le ossa che hai spezzato.</a:t>
            </a:r>
          </a:p>
          <a:p>
            <a:endParaRPr lang="it-IT" sz="2000" i="1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it-IT" dirty="0" smtClean="0"/>
          </a:p>
          <a:p>
            <a:endParaRPr lang="it-IT" dirty="0"/>
          </a:p>
        </p:txBody>
      </p:sp>
      <p:pic>
        <p:nvPicPr>
          <p:cNvPr id="17410" name="Picture 2" descr="http://www.sangiulianomartire.net/images/confessione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2143116"/>
            <a:ext cx="2162175" cy="3924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1.bp.blogspot.com/-FWXBep1v37M/ToIwWvAxQkI/AAAAAAAAVW4/1DebBZHMSE4/s1600/perdon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85728"/>
            <a:ext cx="1357322" cy="1618183"/>
          </a:xfrm>
          <a:prstGeom prst="rect">
            <a:avLst/>
          </a:prstGeom>
          <a:noFill/>
        </p:spPr>
      </p:pic>
      <p:sp>
        <p:nvSpPr>
          <p:cNvPr id="3" name="Rettangolo 2"/>
          <p:cNvSpPr/>
          <p:nvPr/>
        </p:nvSpPr>
        <p:spPr>
          <a:xfrm>
            <a:off x="1714480" y="785794"/>
            <a:ext cx="721523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b="1" dirty="0" smtClean="0">
                <a:solidFill>
                  <a:schemeClr val="bg1"/>
                </a:solidFill>
              </a:rPr>
              <a:t>Dio però è ricco di misericordia e interviene per aiutarci a ritrovare il meglio di noi,</a:t>
            </a:r>
          </a:p>
          <a:p>
            <a:r>
              <a:rPr lang="it-IT" sz="2000" b="1" dirty="0" smtClean="0">
                <a:solidFill>
                  <a:schemeClr val="bg1"/>
                </a:solidFill>
              </a:rPr>
              <a:t> a ritrovare ciò che lo Spirito ha messo come dono nel nostro cuore: l'amore per la verità, per la giustizia, per la lealtà. </a:t>
            </a:r>
          </a:p>
          <a:p>
            <a:r>
              <a:rPr lang="it-IT" sz="2000" b="1" dirty="0" smtClean="0">
                <a:solidFill>
                  <a:schemeClr val="bg1"/>
                </a:solidFill>
              </a:rPr>
              <a:t>Le parole di Gesù ci ammoniscono oggi e sempre:</a:t>
            </a:r>
          </a:p>
          <a:p>
            <a:r>
              <a:rPr lang="it-IT" sz="2000" i="1" dirty="0" smtClean="0">
                <a:solidFill>
                  <a:srgbClr val="C00000"/>
                </a:solidFill>
              </a:rPr>
              <a:t>"Dal cuore provengono i propositi malvagi, gli omicidi, gli adulteri, le prostituzioni, i furti, le false</a:t>
            </a:r>
          </a:p>
          <a:p>
            <a:r>
              <a:rPr lang="it-IT" sz="2000" i="1" dirty="0" smtClean="0">
                <a:solidFill>
                  <a:srgbClr val="C00000"/>
                </a:solidFill>
              </a:rPr>
              <a:t>testimonianze, le diffamazioni. </a:t>
            </a:r>
          </a:p>
          <a:p>
            <a:r>
              <a:rPr lang="it-IT" sz="2000" i="1" dirty="0" smtClean="0">
                <a:solidFill>
                  <a:srgbClr val="C00000"/>
                </a:solidFill>
              </a:rPr>
              <a:t>Ecco le cose che rendono l'uomo impuro" (Mt. 15, 19).</a:t>
            </a:r>
            <a:endParaRPr lang="it-IT" sz="2000" i="1" dirty="0">
              <a:solidFill>
                <a:srgbClr val="C00000"/>
              </a:solidFill>
            </a:endParaRPr>
          </a:p>
        </p:txBody>
      </p:sp>
      <p:pic>
        <p:nvPicPr>
          <p:cNvPr id="9218" name="Picture 2" descr="http://lnx.usminazionale.it/laparola/wp-content/uploads/2012/12/uomo-felic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4714884"/>
            <a:ext cx="2857500" cy="1771651"/>
          </a:xfrm>
          <a:prstGeom prst="rect">
            <a:avLst/>
          </a:prstGeom>
          <a:noFill/>
        </p:spPr>
      </p:pic>
      <p:sp>
        <p:nvSpPr>
          <p:cNvPr id="5" name="Rettangolo 4"/>
          <p:cNvSpPr/>
          <p:nvPr/>
        </p:nvSpPr>
        <p:spPr>
          <a:xfrm>
            <a:off x="571472" y="4643446"/>
            <a:ext cx="478631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i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it-IT" sz="2000" i="1" dirty="0" smtClean="0">
                <a:solidFill>
                  <a:schemeClr val="tx2">
                    <a:lumMod val="50000"/>
                  </a:schemeClr>
                </a:solidFill>
              </a:rPr>
              <a:t>Fammi sentire gioia e letizia:</a:t>
            </a:r>
            <a:br>
              <a:rPr lang="it-IT" sz="2000" i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it-IT" sz="2000" i="1" dirty="0" smtClean="0">
                <a:solidFill>
                  <a:schemeClr val="tx2">
                    <a:lumMod val="50000"/>
                  </a:schemeClr>
                </a:solidFill>
              </a:rPr>
              <a:t>esulteranno le ossa che hai spezzato.</a:t>
            </a:r>
          </a:p>
          <a:p>
            <a:endParaRPr lang="it-IT" sz="1400" i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it-IT" sz="2000" i="1" dirty="0" smtClean="0">
                <a:solidFill>
                  <a:schemeClr val="tx2">
                    <a:lumMod val="50000"/>
                  </a:schemeClr>
                </a:solidFill>
              </a:rPr>
              <a:t>Rendimi la gioia della tua salvezza,</a:t>
            </a:r>
            <a:br>
              <a:rPr lang="it-IT" sz="2000" i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it-IT" sz="2000" i="1" dirty="0" smtClean="0">
                <a:solidFill>
                  <a:schemeClr val="tx2">
                    <a:lumMod val="50000"/>
                  </a:schemeClr>
                </a:solidFill>
              </a:rPr>
              <a:t>sostienimi con uno spirito generoso.</a:t>
            </a:r>
          </a:p>
          <a:p>
            <a:endParaRPr lang="it-IT" sz="2000" i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500034" y="71414"/>
            <a:ext cx="821537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b="1" dirty="0" smtClean="0"/>
              <a:t>11</a:t>
            </a:r>
          </a:p>
          <a:p>
            <a:r>
              <a:rPr lang="it-IT" sz="1000" baseline="30000" dirty="0" smtClean="0"/>
              <a:t>1</a:t>
            </a:r>
            <a:r>
              <a:rPr lang="it-IT" sz="1000" dirty="0" smtClean="0"/>
              <a:t> All'inizio dell'anno successivo, al tempo in cui i re sono soliti andare in guerra, Davide mandò </a:t>
            </a:r>
            <a:r>
              <a:rPr lang="it-IT" sz="1000" dirty="0" err="1" smtClean="0"/>
              <a:t>Ioab</a:t>
            </a:r>
            <a:r>
              <a:rPr lang="it-IT" sz="1000" dirty="0" smtClean="0"/>
              <a:t> con i suoi servitori e con tutto Israele a compiere devastazioni contro gli Ammoniti; posero l'assedio a </a:t>
            </a:r>
            <a:r>
              <a:rPr lang="it-IT" sz="1000" dirty="0" err="1" smtClean="0"/>
              <a:t>Rabbà</a:t>
            </a:r>
            <a:r>
              <a:rPr lang="it-IT" sz="1000" dirty="0" smtClean="0"/>
              <a:t>, mentre Davide rimaneva a Gerusalemme. </a:t>
            </a:r>
            <a:r>
              <a:rPr lang="it-IT" sz="1000" baseline="30000" dirty="0" smtClean="0"/>
              <a:t>2</a:t>
            </a:r>
            <a:r>
              <a:rPr lang="it-IT" sz="1000" dirty="0" smtClean="0"/>
              <a:t>Un tardo pomeriggio Davide, alzatosi dal letto, si mise a passeggiare sulla terrazza della reggia. Dalla terrazza vide una donna che faceva il bagno: la donna era molto bella d'aspetto.</a:t>
            </a:r>
            <a:r>
              <a:rPr lang="it-IT" sz="1000" baseline="30000" dirty="0" smtClean="0"/>
              <a:t>3</a:t>
            </a:r>
            <a:r>
              <a:rPr lang="it-IT" sz="1000" dirty="0" smtClean="0"/>
              <a:t>Davide mandò a informarsi sulla donna. Gli fu detto: «È Betsabea, figlia di </a:t>
            </a:r>
            <a:r>
              <a:rPr lang="it-IT" sz="1000" dirty="0" err="1" smtClean="0"/>
              <a:t>Eliàm</a:t>
            </a:r>
            <a:r>
              <a:rPr lang="it-IT" sz="1000" dirty="0" smtClean="0"/>
              <a:t>, moglie di Uria l'Ittita». </a:t>
            </a:r>
            <a:r>
              <a:rPr lang="it-IT" sz="1000" baseline="30000" dirty="0" smtClean="0"/>
              <a:t>4</a:t>
            </a:r>
            <a:r>
              <a:rPr lang="it-IT" sz="1000" dirty="0" smtClean="0"/>
              <a:t>Allora Davide mandò messaggeri a prenderla. Ella andò da lui ed egli giacque con lei, che si era appena purificata dalla sua impurità. Poi ella tornò a casa.</a:t>
            </a:r>
            <a:br>
              <a:rPr lang="it-IT" sz="1000" dirty="0" smtClean="0"/>
            </a:br>
            <a:r>
              <a:rPr lang="it-IT" sz="1000" baseline="30000" dirty="0" smtClean="0"/>
              <a:t>5</a:t>
            </a:r>
            <a:r>
              <a:rPr lang="it-IT" sz="1000" dirty="0" smtClean="0"/>
              <a:t>La donna concepì e mandò ad annunciare a Davide: «Sono incinta». </a:t>
            </a:r>
            <a:r>
              <a:rPr lang="it-IT" sz="1000" baseline="30000" dirty="0" smtClean="0"/>
              <a:t>6</a:t>
            </a:r>
            <a:r>
              <a:rPr lang="it-IT" sz="1000" dirty="0" smtClean="0"/>
              <a:t>Allora Davide mandò a dire a </a:t>
            </a:r>
            <a:r>
              <a:rPr lang="it-IT" sz="1000" dirty="0" err="1" smtClean="0"/>
              <a:t>Ioab</a:t>
            </a:r>
            <a:r>
              <a:rPr lang="it-IT" sz="1000" dirty="0" smtClean="0"/>
              <a:t>: «Mandami Uria l'Ittita». </a:t>
            </a:r>
            <a:r>
              <a:rPr lang="it-IT" sz="1000" dirty="0" err="1" smtClean="0"/>
              <a:t>Ioab</a:t>
            </a:r>
            <a:r>
              <a:rPr lang="it-IT" sz="1000" dirty="0" smtClean="0"/>
              <a:t> mandò Uria da Davide. </a:t>
            </a:r>
            <a:r>
              <a:rPr lang="it-IT" sz="1000" baseline="30000" dirty="0" smtClean="0"/>
              <a:t>7</a:t>
            </a:r>
            <a:r>
              <a:rPr lang="it-IT" sz="1000" dirty="0" smtClean="0"/>
              <a:t>Arrivato Uria, Davide gli chiese come stessero </a:t>
            </a:r>
            <a:r>
              <a:rPr lang="it-IT" sz="1000" dirty="0" err="1" smtClean="0"/>
              <a:t>Ioab</a:t>
            </a:r>
            <a:r>
              <a:rPr lang="it-IT" sz="1000" dirty="0" smtClean="0"/>
              <a:t> e la truppa e come andasse la guerra. </a:t>
            </a:r>
            <a:r>
              <a:rPr lang="it-IT" sz="1000" baseline="30000" dirty="0" smtClean="0"/>
              <a:t>8</a:t>
            </a:r>
            <a:r>
              <a:rPr lang="it-IT" sz="1000" dirty="0" smtClean="0"/>
              <a:t>Poi Davide disse a Uria: «Scendi a casa tua e </a:t>
            </a:r>
            <a:r>
              <a:rPr lang="it-IT" sz="1000" dirty="0" err="1" smtClean="0"/>
              <a:t>làvati</a:t>
            </a:r>
            <a:r>
              <a:rPr lang="it-IT" sz="1000" dirty="0" smtClean="0"/>
              <a:t> i piedi». Uria uscì dalla reggia e gli fu mandata dietro una porzione delle vivande del re. </a:t>
            </a:r>
            <a:r>
              <a:rPr lang="it-IT" sz="1000" baseline="30000" dirty="0" smtClean="0"/>
              <a:t>9</a:t>
            </a:r>
            <a:r>
              <a:rPr lang="it-IT" sz="1000" dirty="0" smtClean="0"/>
              <a:t>Ma Uria dormì alla porta della reggia con tutti i servi del suo signore e non scese a casa sua. </a:t>
            </a:r>
            <a:r>
              <a:rPr lang="it-IT" sz="1000" baseline="30000" dirty="0" smtClean="0"/>
              <a:t>10</a:t>
            </a:r>
            <a:r>
              <a:rPr lang="it-IT" sz="1000" dirty="0" smtClean="0"/>
              <a:t>La cosa fu riferita a Davide: «Uria non è sceso a casa sua». Allora Davide disse a Uria: «Non vieni forse da un viaggio? Perché dunque non sei sceso a casa tua?». </a:t>
            </a:r>
            <a:r>
              <a:rPr lang="it-IT" sz="1000" baseline="30000" dirty="0" smtClean="0"/>
              <a:t>11</a:t>
            </a:r>
            <a:r>
              <a:rPr lang="it-IT" sz="1000" dirty="0" smtClean="0"/>
              <a:t>Uria rispose a Davide: «L'arca, Israele e Giuda abitano sotto le tende, </a:t>
            </a:r>
            <a:r>
              <a:rPr lang="it-IT" sz="1000" dirty="0" err="1" smtClean="0"/>
              <a:t>Ioab</a:t>
            </a:r>
            <a:r>
              <a:rPr lang="it-IT" sz="1000" dirty="0" smtClean="0"/>
              <a:t> mio signore e i servi del mio signore sono accampati in aperta campagna e io dovrei entrare in casa mia per mangiare e bere e per giacere con mia moglie? Per la tua vita, per la vita della tua persona, non farò mai cosa simile!». </a:t>
            </a:r>
            <a:r>
              <a:rPr lang="it-IT" sz="1000" baseline="30000" dirty="0" smtClean="0"/>
              <a:t>12</a:t>
            </a:r>
            <a:r>
              <a:rPr lang="it-IT" sz="1000" dirty="0" smtClean="0"/>
              <a:t>Davide disse a Uria: «Rimani qui anche oggi e domani ti lascerò partire». Così Uria rimase a Gerusalemme quel giorno e il seguente. </a:t>
            </a:r>
            <a:r>
              <a:rPr lang="it-IT" sz="1000" baseline="30000" dirty="0" smtClean="0"/>
              <a:t>13</a:t>
            </a:r>
            <a:r>
              <a:rPr lang="it-IT" sz="1000" dirty="0" smtClean="0"/>
              <a:t>Davide lo invitò a mangiare e a bere con sé e lo fece ubriacare; la sera Uria uscì per andarsene a dormire sul suo giaciglio con i servi del suo signore e non scese a casa sua.</a:t>
            </a:r>
            <a:br>
              <a:rPr lang="it-IT" sz="1000" dirty="0" smtClean="0"/>
            </a:br>
            <a:r>
              <a:rPr lang="it-IT" sz="1000" baseline="30000" dirty="0" smtClean="0"/>
              <a:t>14</a:t>
            </a:r>
            <a:r>
              <a:rPr lang="it-IT" sz="1000" dirty="0" smtClean="0"/>
              <a:t>La mattina dopo Davide scrisse una lettera a </a:t>
            </a:r>
            <a:r>
              <a:rPr lang="it-IT" sz="1000" dirty="0" err="1" smtClean="0"/>
              <a:t>Ioab</a:t>
            </a:r>
            <a:r>
              <a:rPr lang="it-IT" sz="1000" dirty="0" smtClean="0"/>
              <a:t> e gliela mandò per mano di Uria.</a:t>
            </a:r>
            <a:r>
              <a:rPr lang="it-IT" sz="1000" baseline="30000" dirty="0" smtClean="0"/>
              <a:t>15</a:t>
            </a:r>
            <a:r>
              <a:rPr lang="it-IT" sz="1000" dirty="0" smtClean="0"/>
              <a:t>Nella lettera aveva scritto così: «Ponete Uria sul fronte della battaglia più dura; poi ritiratevi da lui perché resti colpito e muoia». </a:t>
            </a:r>
            <a:r>
              <a:rPr lang="it-IT" sz="1000" baseline="30000" dirty="0" smtClean="0"/>
              <a:t>16</a:t>
            </a:r>
            <a:r>
              <a:rPr lang="it-IT" sz="1000" dirty="0" smtClean="0"/>
              <a:t>Allora </a:t>
            </a:r>
            <a:r>
              <a:rPr lang="it-IT" sz="1000" dirty="0" err="1" smtClean="0"/>
              <a:t>Ioab</a:t>
            </a:r>
            <a:r>
              <a:rPr lang="it-IT" sz="1000" dirty="0" smtClean="0"/>
              <a:t>, che assediava la città, pose Uria nel luogo dove sapeva che c'erano uomini valorosi. </a:t>
            </a:r>
            <a:r>
              <a:rPr lang="it-IT" sz="1000" baseline="30000" dirty="0" smtClean="0"/>
              <a:t>17</a:t>
            </a:r>
            <a:r>
              <a:rPr lang="it-IT" sz="1000" dirty="0" smtClean="0"/>
              <a:t>Gli uomini della città fecero una sortita e attaccarono </a:t>
            </a:r>
            <a:r>
              <a:rPr lang="it-IT" sz="1000" dirty="0" err="1" smtClean="0"/>
              <a:t>Ioab</a:t>
            </a:r>
            <a:r>
              <a:rPr lang="it-IT" sz="1000" dirty="0" smtClean="0"/>
              <a:t>; caddero parecchi della truppa e dei servi di Davide e perì anche Uria l'Ittita.</a:t>
            </a:r>
            <a:br>
              <a:rPr lang="it-IT" sz="1000" dirty="0" smtClean="0"/>
            </a:br>
            <a:r>
              <a:rPr lang="it-IT" sz="1000" baseline="30000" dirty="0" smtClean="0"/>
              <a:t>18</a:t>
            </a:r>
            <a:r>
              <a:rPr lang="it-IT" sz="1000" dirty="0" smtClean="0"/>
              <a:t>Ioab mandò ad annunciare a Davide tutte le cose che erano avvenute nella battaglia </a:t>
            </a:r>
            <a:r>
              <a:rPr lang="it-IT" sz="1000" baseline="30000" dirty="0" smtClean="0"/>
              <a:t>19</a:t>
            </a:r>
            <a:r>
              <a:rPr lang="it-IT" sz="1000" dirty="0" smtClean="0"/>
              <a:t>e diede al messaggero quest'ordine: «Quando avrai finito di raccontare al re quanto è successo nella battaglia, </a:t>
            </a:r>
            <a:r>
              <a:rPr lang="it-IT" sz="1000" baseline="30000" dirty="0" smtClean="0"/>
              <a:t>20</a:t>
            </a:r>
            <a:r>
              <a:rPr lang="it-IT" sz="1000" dirty="0" smtClean="0"/>
              <a:t>se il re andasse in collera e ti dicesse: «Perché vi siete avvicinati così alla città per dar battaglia? Non sapevate che avrebbero tirato dall'alto delle mura?</a:t>
            </a:r>
            <a:r>
              <a:rPr lang="it-IT" sz="1000" baseline="30000" dirty="0" smtClean="0"/>
              <a:t>21</a:t>
            </a:r>
            <a:r>
              <a:rPr lang="it-IT" sz="1000" dirty="0" smtClean="0"/>
              <a:t>Chi ha ucciso </a:t>
            </a:r>
            <a:r>
              <a:rPr lang="it-IT" sz="1000" dirty="0" err="1" smtClean="0"/>
              <a:t>Abimèlec</a:t>
            </a:r>
            <a:r>
              <a:rPr lang="it-IT" sz="1000" dirty="0" smtClean="0"/>
              <a:t> figlio di </a:t>
            </a:r>
            <a:r>
              <a:rPr lang="it-IT" sz="1000" dirty="0" err="1" smtClean="0"/>
              <a:t>Ierub-Baal</a:t>
            </a:r>
            <a:r>
              <a:rPr lang="it-IT" sz="1000" dirty="0" smtClean="0"/>
              <a:t>? Non fu forse una donna che gli gettò addosso il pezzo superiore di una macina dalle mura, così che egli morì a </a:t>
            </a:r>
            <a:r>
              <a:rPr lang="it-IT" sz="1000" dirty="0" err="1" smtClean="0"/>
              <a:t>Tebes</a:t>
            </a:r>
            <a:r>
              <a:rPr lang="it-IT" sz="1000" dirty="0" smtClean="0"/>
              <a:t>? Perché vi siete avvicinati così alle mura?», tu digli allora: «Anche il tuo servo Uria l'Ittita è morto»». </a:t>
            </a:r>
            <a:r>
              <a:rPr lang="it-IT" sz="1000" baseline="30000" dirty="0" smtClean="0"/>
              <a:t>22</a:t>
            </a:r>
            <a:r>
              <a:rPr lang="it-IT" sz="1000" dirty="0" smtClean="0"/>
              <a:t>Il messaggero dunque partì e, quando fu arrivato, annunciò a Davide quanto </a:t>
            </a:r>
            <a:r>
              <a:rPr lang="it-IT" sz="1000" dirty="0" err="1" smtClean="0"/>
              <a:t>Ioab</a:t>
            </a:r>
            <a:r>
              <a:rPr lang="it-IT" sz="1000" dirty="0" smtClean="0"/>
              <a:t> lo aveva incaricato di dire. </a:t>
            </a:r>
            <a:r>
              <a:rPr lang="it-IT" sz="1000" baseline="30000" dirty="0" smtClean="0"/>
              <a:t>23</a:t>
            </a:r>
            <a:r>
              <a:rPr lang="it-IT" sz="1000" dirty="0" smtClean="0"/>
              <a:t>E il messaggero disse a Davide: «Poiché i nemici avevano avuto vantaggio su di noi e avevano fatto una sortita contro di noi nella campagna, noi fummo loro addosso fino alla porta della città; </a:t>
            </a:r>
            <a:r>
              <a:rPr lang="it-IT" sz="1000" baseline="30000" dirty="0" smtClean="0"/>
              <a:t>24</a:t>
            </a:r>
            <a:r>
              <a:rPr lang="it-IT" sz="1000" dirty="0" smtClean="0"/>
              <a:t>allora gli arcieri tirarono sui tuoi servi dall'alto delle mura e parecchi dei servi del re perirono. Anche il tuo servo Uria l'Ittita è morto».</a:t>
            </a:r>
            <a:r>
              <a:rPr lang="it-IT" sz="1000" baseline="30000" dirty="0" smtClean="0"/>
              <a:t>25</a:t>
            </a:r>
            <a:r>
              <a:rPr lang="it-IT" sz="1000" dirty="0" smtClean="0"/>
              <a:t>Allora Davide disse al messaggero: «Riferirai a </a:t>
            </a:r>
            <a:r>
              <a:rPr lang="it-IT" sz="1000" dirty="0" err="1" smtClean="0"/>
              <a:t>Ioab</a:t>
            </a:r>
            <a:r>
              <a:rPr lang="it-IT" sz="1000" dirty="0" smtClean="0"/>
              <a:t>: «Non sia male ai tuoi occhi questo fatto, perché la spada divora ora in un modo ora in un altro; rinforza la tua battaglia contro la città e distruggila». E tu stesso </a:t>
            </a:r>
            <a:r>
              <a:rPr lang="it-IT" sz="1000" dirty="0" err="1" smtClean="0"/>
              <a:t>fagli</a:t>
            </a:r>
            <a:r>
              <a:rPr lang="it-IT" sz="1000" dirty="0" smtClean="0"/>
              <a:t> coraggio».</a:t>
            </a:r>
            <a:br>
              <a:rPr lang="it-IT" sz="1000" dirty="0" smtClean="0"/>
            </a:br>
            <a:r>
              <a:rPr lang="it-IT" sz="1000" baseline="30000" dirty="0" smtClean="0"/>
              <a:t>26</a:t>
            </a:r>
            <a:r>
              <a:rPr lang="it-IT" sz="1000" dirty="0" smtClean="0"/>
              <a:t>La moglie di Uria, saputo che Uria, suo marito, era morto, fece il lamento per il suo signore. </a:t>
            </a:r>
            <a:r>
              <a:rPr lang="it-IT" sz="1000" baseline="30000" dirty="0" smtClean="0"/>
              <a:t>27</a:t>
            </a:r>
            <a:r>
              <a:rPr lang="it-IT" sz="1000" dirty="0" smtClean="0"/>
              <a:t>Passati i giorni del lutto, Davide la mandò a prendere e l'aggregò alla sua casa. Ella diventò sua moglie e gli partorì un figlio. Ma ciò che Davide aveva fatto era male agli occhi del Signore.</a:t>
            </a:r>
            <a:endParaRPr lang="it-IT" sz="1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785786" y="1571612"/>
            <a:ext cx="778674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Il primo versetto serve da introduzione al racconto. </a:t>
            </a:r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r>
              <a:rPr lang="it-IT" dirty="0" smtClean="0"/>
              <a:t>           </a:t>
            </a:r>
            <a:r>
              <a:rPr lang="it-IT" sz="2000" dirty="0" smtClean="0"/>
              <a:t>Davide non si pone nemmeno il problema di andare in guerra: è felice del suo trono di re, non rischia più come una volta. </a:t>
            </a:r>
          </a:p>
          <a:p>
            <a:r>
              <a:rPr lang="it-IT" sz="2000" dirty="0" smtClean="0"/>
              <a:t>Possiamo dire che è ormai sicuro di sé.</a:t>
            </a:r>
          </a:p>
          <a:p>
            <a:r>
              <a:rPr lang="it-IT" sz="2000" dirty="0" smtClean="0"/>
              <a:t>Con grande finezza psicologica, lo scrittore annota che tutto inizia da un semplice </a:t>
            </a:r>
            <a:r>
              <a:rPr lang="it-IT" sz="2000" i="1" dirty="0" smtClean="0"/>
              <a:t>sguardo curioso. </a:t>
            </a:r>
          </a:p>
          <a:p>
            <a:endParaRPr lang="it-IT" sz="2000" b="1" i="1" dirty="0" smtClean="0"/>
          </a:p>
          <a:p>
            <a:endParaRPr lang="it-IT" b="1" i="1" dirty="0" smtClean="0"/>
          </a:p>
          <a:p>
            <a:endParaRPr lang="it-IT" b="1" i="1" dirty="0" smtClean="0"/>
          </a:p>
          <a:p>
            <a:endParaRPr lang="it-IT" b="1" i="1" dirty="0" smtClean="0"/>
          </a:p>
          <a:p>
            <a:r>
              <a:rPr lang="it-IT" b="1" i="1" dirty="0" smtClean="0"/>
              <a:t>             </a:t>
            </a:r>
            <a:r>
              <a:rPr lang="it-IT" sz="2000" b="1" i="1" dirty="0" smtClean="0"/>
              <a:t>Come </a:t>
            </a:r>
            <a:r>
              <a:rPr lang="it-IT" sz="2000" b="1" dirty="0" smtClean="0"/>
              <a:t>mai l'ha guardata?</a:t>
            </a:r>
          </a:p>
        </p:txBody>
      </p:sp>
      <p:sp>
        <p:nvSpPr>
          <p:cNvPr id="4" name="Rettangolo 3"/>
          <p:cNvSpPr/>
          <p:nvPr/>
        </p:nvSpPr>
        <p:spPr>
          <a:xfrm>
            <a:off x="1785918" y="571480"/>
            <a:ext cx="62568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Genesi del peccato</a:t>
            </a:r>
            <a:endParaRPr lang="it-IT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5" name="Picture 4" descr="http://us.cdn4.123rf.com/168nwm/krisdog/krisdog1101/krisdog110100021/8600682-un-39-illustrazione-a-colori-di-una-mano-umana-con-il-dito-puntato-o-gesti-verso-di-vo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2285992"/>
            <a:ext cx="714380" cy="680362"/>
          </a:xfrm>
          <a:prstGeom prst="rect">
            <a:avLst/>
          </a:prstGeom>
          <a:noFill/>
        </p:spPr>
      </p:pic>
      <p:pic>
        <p:nvPicPr>
          <p:cNvPr id="6" name="Picture 4" descr="http://us.cdn4.123rf.com/168nwm/krisdog/krisdog1101/krisdog110100021/8600682-un-39-illustrazione-a-colori-di-una-mano-umana-con-il-dito-puntato-o-gesti-verso-di-vo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4857760"/>
            <a:ext cx="750099" cy="714380"/>
          </a:xfrm>
          <a:prstGeom prst="rect">
            <a:avLst/>
          </a:prstGeom>
          <a:noFill/>
        </p:spPr>
      </p:pic>
      <p:pic>
        <p:nvPicPr>
          <p:cNvPr id="2050" name="Picture 2" descr="C:\Documents and Settings\User\Desktop\immagini utili\r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3938045"/>
            <a:ext cx="1555979" cy="25627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785918" y="1000108"/>
            <a:ext cx="678661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 smtClean="0"/>
              <a:t>Il secondo passo è un'imprudenza: </a:t>
            </a:r>
          </a:p>
          <a:p>
            <a:r>
              <a:rPr lang="it-IT" sz="2000" dirty="0" smtClean="0"/>
              <a:t>"Davide fece prendere informazioni su quella donna, e gli risposero</a:t>
            </a:r>
            <a:r>
              <a:rPr lang="it-IT" sz="2000" b="1" dirty="0" smtClean="0"/>
              <a:t>: '</a:t>
            </a:r>
            <a:r>
              <a:rPr lang="it-IT" sz="2000" dirty="0" smtClean="0"/>
              <a:t>Ma è Betsabea, moglie di Uria l'Hittita'" (v. 3). </a:t>
            </a:r>
          </a:p>
          <a:p>
            <a:r>
              <a:rPr lang="it-IT" sz="2000" dirty="0" smtClean="0"/>
              <a:t>Si tratta ancora di una circostanza molto piccola, e Davide non si accorge di ciò che gli sta succedendo.</a:t>
            </a:r>
            <a:endParaRPr lang="it-IT" sz="2000" dirty="0"/>
          </a:p>
        </p:txBody>
      </p:sp>
      <p:pic>
        <p:nvPicPr>
          <p:cNvPr id="3" name="Picture 4" descr="http://us.cdn4.123rf.com/168nwm/krisdog/krisdog1101/krisdog110100021/8600682-un-39-illustrazione-a-colori-di-una-mano-umana-con-il-dito-puntato-o-gesti-verso-di-vo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571480"/>
            <a:ext cx="714380" cy="680362"/>
          </a:xfrm>
          <a:prstGeom prst="rect">
            <a:avLst/>
          </a:prstGeom>
          <a:noFill/>
        </p:spPr>
      </p:pic>
      <p:pic>
        <p:nvPicPr>
          <p:cNvPr id="1026" name="Picture 2" descr="C:\Documents and Settings\User\Desktop\immagini utili\r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3143248"/>
            <a:ext cx="3581407" cy="30853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714348" y="1000108"/>
            <a:ext cx="700092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 smtClean="0"/>
              <a:t>                 Ora l'imprudenza si fa più grave. </a:t>
            </a:r>
          </a:p>
          <a:p>
            <a:endParaRPr lang="it-IT" sz="2000" dirty="0" smtClean="0"/>
          </a:p>
          <a:p>
            <a:endParaRPr lang="it-IT" sz="2000" dirty="0" smtClean="0"/>
          </a:p>
          <a:p>
            <a:r>
              <a:rPr lang="it-IT" sz="2000" dirty="0" smtClean="0"/>
              <a:t>Egli desiderava solo conoscerla, niente di più, e magari farla </a:t>
            </a:r>
          </a:p>
          <a:p>
            <a:r>
              <a:rPr lang="it-IT" sz="2000" dirty="0" smtClean="0"/>
              <a:t>andare a corte per rendere dei servizi. </a:t>
            </a:r>
          </a:p>
          <a:p>
            <a:r>
              <a:rPr lang="it-IT" sz="2000" dirty="0" smtClean="0"/>
              <a:t>In realtà, nel suo cuore aveva già deciso.</a:t>
            </a:r>
          </a:p>
          <a:p>
            <a:endParaRPr lang="it-IT" sz="2000" dirty="0" smtClean="0"/>
          </a:p>
          <a:p>
            <a:r>
              <a:rPr lang="it-IT" sz="2000" dirty="0" smtClean="0"/>
              <a:t>Il testo incalza rapidamente. </a:t>
            </a:r>
          </a:p>
          <a:p>
            <a:r>
              <a:rPr lang="it-IT" sz="2000" dirty="0" smtClean="0"/>
              <a:t>Dallo sguardo, alla donna incinta: </a:t>
            </a:r>
          </a:p>
          <a:p>
            <a:r>
              <a:rPr lang="it-IT" sz="2000" dirty="0" smtClean="0"/>
              <a:t>tutto si è svolto come in un sogno. </a:t>
            </a:r>
          </a:p>
          <a:p>
            <a:endParaRPr lang="it-IT" sz="2000" dirty="0" smtClean="0"/>
          </a:p>
          <a:p>
            <a:r>
              <a:rPr lang="it-IT" sz="2000" dirty="0" smtClean="0"/>
              <a:t>Comincia la vera storia del peccato di Davide.</a:t>
            </a:r>
            <a:endParaRPr lang="it-IT" sz="2000" dirty="0"/>
          </a:p>
        </p:txBody>
      </p:sp>
      <p:pic>
        <p:nvPicPr>
          <p:cNvPr id="3" name="Picture 4" descr="http://us.cdn4.123rf.com/168nwm/krisdog/krisdog1101/krisdog110100021/8600682-un-39-illustrazione-a-colori-di-una-mano-umana-con-il-dito-puntato-o-gesti-verso-di-vo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534060"/>
            <a:ext cx="714380" cy="680362"/>
          </a:xfrm>
          <a:prstGeom prst="rect">
            <a:avLst/>
          </a:prstGeom>
          <a:noFill/>
        </p:spPr>
      </p:pic>
      <p:pic>
        <p:nvPicPr>
          <p:cNvPr id="4" name="Picture 8" descr="http://gi1967.files.wordpress.com/2012/01/betsabea-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8344" y="1772816"/>
            <a:ext cx="1733431" cy="4502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357290" y="1785926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sz="2000" dirty="0" smtClean="0"/>
              <a:t>Adesso si pone il problema: </a:t>
            </a:r>
          </a:p>
          <a:p>
            <a:r>
              <a:rPr lang="it-IT" sz="2000" dirty="0" smtClean="0"/>
              <a:t>Che cosa fare?</a:t>
            </a:r>
            <a:endParaRPr lang="it-IT" sz="2000" dirty="0"/>
          </a:p>
        </p:txBody>
      </p:sp>
      <p:sp>
        <p:nvSpPr>
          <p:cNvPr id="3" name="Rettangolo 2"/>
          <p:cNvSpPr/>
          <p:nvPr/>
        </p:nvSpPr>
        <p:spPr>
          <a:xfrm>
            <a:off x="500034" y="4286256"/>
            <a:ext cx="81439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 smtClean="0"/>
              <a:t>Davide, ormai confuso, inganna l'uomo con l'amabilità e l'ospitalità, mentre Uria, rovesciando il discorso, si appoggia alla lealtà, al rispetto per Dio e per le regole. Non vuole però darsi per vinto e invita Uria a bere e a mangiare in sua presenza, facendolo poi ubriacare. </a:t>
            </a:r>
          </a:p>
          <a:p>
            <a:r>
              <a:rPr lang="it-IT" sz="2000" dirty="0" smtClean="0"/>
              <a:t>Anche ubriaco, Uria dorme con i servi e non va a casa. </a:t>
            </a:r>
          </a:p>
          <a:p>
            <a:r>
              <a:rPr lang="it-IT" sz="2000" dirty="0" smtClean="0"/>
              <a:t>In questa terribile notte, Davide si accorge per la prima volta che è davvero prigioniero di se stesso.</a:t>
            </a:r>
            <a:endParaRPr lang="it-IT" sz="2000" dirty="0"/>
          </a:p>
        </p:txBody>
      </p:sp>
      <p:pic>
        <p:nvPicPr>
          <p:cNvPr id="4" name="Picture 4" descr="http://us.cdn4.123rf.com/168nwm/krisdog/krisdog1101/krisdog110100021/8600682-un-39-illustrazione-a-colori-di-una-mano-umana-con-il-dito-puntato-o-gesti-verso-di-vo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1428736"/>
            <a:ext cx="714380" cy="680362"/>
          </a:xfrm>
          <a:prstGeom prst="rect">
            <a:avLst/>
          </a:prstGeom>
          <a:noFill/>
        </p:spPr>
      </p:pic>
      <p:sp>
        <p:nvSpPr>
          <p:cNvPr id="5" name="Rettangolo 4"/>
          <p:cNvSpPr/>
          <p:nvPr/>
        </p:nvSpPr>
        <p:spPr>
          <a:xfrm>
            <a:off x="4357686" y="500042"/>
            <a:ext cx="43577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i="1" dirty="0" smtClean="0">
                <a:solidFill>
                  <a:schemeClr val="tx2">
                    <a:lumMod val="50000"/>
                  </a:schemeClr>
                </a:solidFill>
              </a:rPr>
              <a:t>Distogli lo sguardo dai miei peccati,</a:t>
            </a:r>
            <a:br>
              <a:rPr lang="it-IT" i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it-IT" i="1" dirty="0" smtClean="0">
                <a:solidFill>
                  <a:schemeClr val="tx2">
                    <a:lumMod val="50000"/>
                  </a:schemeClr>
                </a:solidFill>
              </a:rPr>
              <a:t>cancella tutte le mie colpe.</a:t>
            </a: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pic>
        <p:nvPicPr>
          <p:cNvPr id="5124" name="Picture 4" descr="http://www.cittadiniconvoi.it/sito/images/stories/disperazion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1571612"/>
            <a:ext cx="4009274" cy="2357454"/>
          </a:xfrm>
          <a:prstGeom prst="rect">
            <a:avLst/>
          </a:prstGeom>
          <a:noFill/>
        </p:spPr>
      </p:pic>
      <p:sp>
        <p:nvSpPr>
          <p:cNvPr id="7" name="Rettangolo 6"/>
          <p:cNvSpPr/>
          <p:nvPr/>
        </p:nvSpPr>
        <p:spPr>
          <a:xfrm>
            <a:off x="500034" y="2643182"/>
            <a:ext cx="421484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 smtClean="0"/>
              <a:t>"Che cosa ho mai fatto?"</a:t>
            </a:r>
          </a:p>
          <a:p>
            <a:r>
              <a:rPr lang="it-IT" sz="2000" dirty="0" smtClean="0"/>
              <a:t>la rispettabilità del re!!! la madre, col bambino!!! Uria, l’amico fidato!!!</a:t>
            </a:r>
            <a:endParaRPr lang="it-IT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acaf.it/new/images/stories/punto-interrogativo.gif"/>
          <p:cNvPicPr>
            <a:picLocks noChangeAspect="1" noChangeArrowheads="1"/>
          </p:cNvPicPr>
          <p:nvPr/>
        </p:nvPicPr>
        <p:blipFill>
          <a:blip r:embed="rId2" cstate="email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868568">
            <a:off x="794295" y="434750"/>
            <a:ext cx="997299" cy="1476003"/>
          </a:xfrm>
          <a:prstGeom prst="rect">
            <a:avLst/>
          </a:prstGeom>
          <a:solidFill>
            <a:srgbClr val="FFC000"/>
          </a:solidFill>
        </p:spPr>
      </p:pic>
      <p:sp>
        <p:nvSpPr>
          <p:cNvPr id="4" name="Rettangolo 3"/>
          <p:cNvSpPr/>
          <p:nvPr/>
        </p:nvSpPr>
        <p:spPr>
          <a:xfrm>
            <a:off x="500034" y="2000240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sz="2000" dirty="0" smtClean="0"/>
              <a:t>Non sa cosa fare. Passa da un valore all'altro, senza voler rinunciare a nessuno. Questo è il peccato, il disordine: l'essere giunti per negligenza, mancanza di attenzione, superficialità, a una situazione che diventa</a:t>
            </a:r>
          </a:p>
          <a:p>
            <a:r>
              <a:rPr lang="it-IT" sz="2000" dirty="0" smtClean="0"/>
              <a:t>a poco a poco inestricabile.</a:t>
            </a:r>
          </a:p>
          <a:p>
            <a:r>
              <a:rPr lang="it-IT" sz="2000" dirty="0" smtClean="0"/>
              <a:t>Forse, per la prima volta nella vita, Davide ha paura e si rende conto che deve per forza rinunciare a uno dei tre valori. All'istante la decisione è presa: sacrificherà l'amico.</a:t>
            </a:r>
            <a:endParaRPr lang="it-IT" sz="2000" dirty="0"/>
          </a:p>
        </p:txBody>
      </p:sp>
      <p:sp>
        <p:nvSpPr>
          <p:cNvPr id="5" name="Rettangolo 4"/>
          <p:cNvSpPr/>
          <p:nvPr/>
        </p:nvSpPr>
        <p:spPr>
          <a:xfrm>
            <a:off x="785786" y="5929330"/>
            <a:ext cx="77867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 smtClean="0"/>
              <a:t>Ma l'azione che Davide aveva commesso dispiacque al Signore" </a:t>
            </a:r>
            <a:r>
              <a:rPr lang="it-IT" sz="1600" dirty="0" smtClean="0"/>
              <a:t>(</a:t>
            </a:r>
            <a:r>
              <a:rPr lang="it-IT" sz="1600" i="1" dirty="0" smtClean="0"/>
              <a:t>v. 27b).</a:t>
            </a:r>
            <a:endParaRPr lang="it-IT" sz="1600" dirty="0"/>
          </a:p>
        </p:txBody>
      </p:sp>
      <p:sp>
        <p:nvSpPr>
          <p:cNvPr id="6" name="Rettangolo 5"/>
          <p:cNvSpPr/>
          <p:nvPr/>
        </p:nvSpPr>
        <p:spPr>
          <a:xfrm>
            <a:off x="4071934" y="42860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i="1" dirty="0" smtClean="0">
                <a:solidFill>
                  <a:schemeClr val="tx2">
                    <a:lumMod val="50000"/>
                  </a:schemeClr>
                </a:solidFill>
              </a:rPr>
              <a:t>Contro di te, contro te solo ho peccato,</a:t>
            </a:r>
            <a:br>
              <a:rPr lang="it-IT" i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it-IT" i="1" dirty="0" smtClean="0">
                <a:solidFill>
                  <a:schemeClr val="tx2">
                    <a:lumMod val="50000"/>
                  </a:schemeClr>
                </a:solidFill>
              </a:rPr>
              <a:t>quello che è male ai tuoi occhi, io l'ho fatto!</a:t>
            </a:r>
            <a:endParaRPr lang="it-IT" i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098" name="Picture 2" descr="https://upload.wikimedia.org/wikipedia/commons/thumb/6/6d/Fall_of_Simon_Magus,_Benozzo_Gozzoli_(1461-1462).jpg/300px-Fall_of_Simon_Magus,_Benozzo_Gozzoli_(1461-146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3357562"/>
            <a:ext cx="2857500" cy="2047876"/>
          </a:xfrm>
          <a:prstGeom prst="rect">
            <a:avLst/>
          </a:prstGeom>
          <a:noFill/>
        </p:spPr>
      </p:pic>
      <p:pic>
        <p:nvPicPr>
          <p:cNvPr id="9" name="Picture 4" descr="http://www.acaf.it/new/images/stories/punto-interrogativo.gif"/>
          <p:cNvPicPr>
            <a:picLocks noChangeAspect="1" noChangeArrowheads="1"/>
          </p:cNvPicPr>
          <p:nvPr/>
        </p:nvPicPr>
        <p:blipFill>
          <a:blip r:embed="rId2" cstate="email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35629">
            <a:off x="1335225" y="389585"/>
            <a:ext cx="997299" cy="1476003"/>
          </a:xfrm>
          <a:prstGeom prst="rect">
            <a:avLst/>
          </a:prstGeom>
          <a:solidFill>
            <a:srgbClr val="FFC000"/>
          </a:solidFill>
        </p:spPr>
      </p:pic>
      <p:pic>
        <p:nvPicPr>
          <p:cNvPr id="10" name="Picture 4" descr="http://www.acaf.it/new/images/stories/punto-interrogativo.gif"/>
          <p:cNvPicPr>
            <a:picLocks noChangeAspect="1" noChangeArrowheads="1"/>
          </p:cNvPicPr>
          <p:nvPr/>
        </p:nvPicPr>
        <p:blipFill>
          <a:blip r:embed="rId2" cstate="email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67893">
            <a:off x="2080180" y="434750"/>
            <a:ext cx="997299" cy="1476003"/>
          </a:xfrm>
          <a:prstGeom prst="rect">
            <a:avLst/>
          </a:prstGeom>
          <a:solidFill>
            <a:srgbClr val="FFC000"/>
          </a:solidFill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42910" y="1500174"/>
            <a:ext cx="7772400" cy="1755777"/>
          </a:xfrm>
        </p:spPr>
        <p:txBody>
          <a:bodyPr>
            <a:normAutofit fontScale="90000"/>
          </a:bodyPr>
          <a:lstStyle/>
          <a:p>
            <a:r>
              <a:rPr lang="it-IT" b="1" dirty="0" smtClean="0"/>
              <a:t/>
            </a:r>
            <a:br>
              <a:rPr lang="it-IT" b="1" dirty="0" smtClean="0"/>
            </a:br>
            <a:r>
              <a:rPr lang="it-IT" b="1" dirty="0" smtClean="0"/>
              <a:t/>
            </a:r>
            <a:br>
              <a:rPr lang="it-IT" b="1" dirty="0" smtClean="0"/>
            </a:br>
            <a:r>
              <a:rPr lang="it-IT" b="1" dirty="0" smtClean="0"/>
              <a:t/>
            </a:r>
            <a:br>
              <a:rPr lang="it-IT" b="1" dirty="0" smtClean="0"/>
            </a:br>
            <a:r>
              <a:rPr lang="it-IT" b="1" dirty="0" smtClean="0"/>
              <a:t/>
            </a:r>
            <a:br>
              <a:rPr lang="it-IT" b="1" dirty="0" smtClean="0"/>
            </a:br>
            <a:r>
              <a:rPr lang="it-IT" b="1" dirty="0" smtClean="0"/>
              <a:t/>
            </a:r>
            <a:br>
              <a:rPr lang="it-IT" b="1" dirty="0" smtClean="0"/>
            </a:br>
            <a:r>
              <a:rPr lang="it-IT" b="1" dirty="0" smtClean="0"/>
              <a:t/>
            </a:r>
            <a:br>
              <a:rPr lang="it-IT" b="1" dirty="0" smtClean="0"/>
            </a:br>
            <a:r>
              <a:rPr lang="it-IT" b="1" dirty="0" smtClean="0"/>
              <a:t/>
            </a:r>
            <a:br>
              <a:rPr lang="it-IT" b="1" dirty="0" smtClean="0"/>
            </a:br>
            <a:r>
              <a:rPr lang="it-IT" b="1" dirty="0" smtClean="0"/>
              <a:t/>
            </a:r>
            <a:br>
              <a:rPr lang="it-IT" b="1" dirty="0" smtClean="0"/>
            </a:br>
            <a:r>
              <a:rPr lang="it-IT" b="1" dirty="0" smtClean="0"/>
              <a:t/>
            </a:r>
            <a:br>
              <a:rPr lang="it-IT" b="1" dirty="0" smtClean="0"/>
            </a:br>
            <a:r>
              <a:rPr lang="it-IT" b="1" dirty="0" smtClean="0"/>
              <a:t/>
            </a:r>
            <a:br>
              <a:rPr lang="it-IT" b="1" dirty="0" smtClean="0"/>
            </a:br>
            <a:r>
              <a:rPr lang="it-IT" b="1" dirty="0" smtClean="0"/>
              <a:t>“</a:t>
            </a:r>
            <a:r>
              <a:rPr lang="it-IT" b="1" dirty="0"/>
              <a:t>L’uomo guarda all’apparenza, il Signore guarda il cuore”.</a:t>
            </a:r>
            <a:r>
              <a:rPr lang="it-IT" dirty="0"/>
              <a:t/>
            </a:r>
            <a:br>
              <a:rPr lang="it-IT" dirty="0"/>
            </a:b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Riconoscere l’errore</a:t>
            </a:r>
          </a:p>
          <a:p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251520" y="3789040"/>
            <a:ext cx="46434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i="1" dirty="0" smtClean="0">
                <a:solidFill>
                  <a:schemeClr val="tx2">
                    <a:lumMod val="50000"/>
                  </a:schemeClr>
                </a:solidFill>
              </a:rPr>
              <a:t>Ma tu gradisci la sincerità nel mio intimo,</a:t>
            </a:r>
            <a:br>
              <a:rPr lang="it-IT" i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it-IT" i="1" dirty="0" smtClean="0">
                <a:solidFill>
                  <a:schemeClr val="tx2">
                    <a:lumMod val="50000"/>
                  </a:schemeClr>
                </a:solidFill>
              </a:rPr>
              <a:t>nel segreto del cuore mi insegni la sapienza.</a:t>
            </a:r>
            <a:endParaRPr lang="it-IT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le">
  <a:themeElements>
    <a:clrScheme name="Vial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Vial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Vial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272</TotalTime>
  <Words>1532</Words>
  <Application>Microsoft Macintosh PowerPoint</Application>
  <PresentationFormat>Presentazione su schermo (4:3)</PresentationFormat>
  <Paragraphs>115</Paragraphs>
  <Slides>22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22</vt:i4>
      </vt:variant>
    </vt:vector>
  </HeadingPairs>
  <TitlesOfParts>
    <vt:vector size="23" baseType="lpstr">
      <vt:lpstr>Viale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          “L’uomo guarda all’apparenza, il Signore guarda il cuore”. 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“L’uomo guarda all’apparenza, il Signore guarda il cuore”. </dc:title>
  <dc:creator>Matt</dc:creator>
  <cp:lastModifiedBy>Agire</cp:lastModifiedBy>
  <cp:revision>31</cp:revision>
  <dcterms:created xsi:type="dcterms:W3CDTF">2013-07-16T13:49:47Z</dcterms:created>
  <dcterms:modified xsi:type="dcterms:W3CDTF">2016-11-29T10:55:48Z</dcterms:modified>
</cp:coreProperties>
</file>